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3"/>
  </p:notesMasterIdLst>
  <p:sldIdLst>
    <p:sldId id="361" r:id="rId2"/>
    <p:sldId id="346" r:id="rId3"/>
    <p:sldId id="322" r:id="rId4"/>
    <p:sldId id="321" r:id="rId5"/>
    <p:sldId id="362" r:id="rId6"/>
    <p:sldId id="353" r:id="rId7"/>
    <p:sldId id="351" r:id="rId8"/>
    <p:sldId id="363" r:id="rId9"/>
    <p:sldId id="352" r:id="rId10"/>
    <p:sldId id="356" r:id="rId11"/>
    <p:sldId id="270" r:id="rId12"/>
    <p:sldId id="365" r:id="rId13"/>
    <p:sldId id="267" r:id="rId14"/>
    <p:sldId id="364" r:id="rId15"/>
    <p:sldId id="366" r:id="rId16"/>
    <p:sldId id="307" r:id="rId17"/>
    <p:sldId id="358" r:id="rId18"/>
    <p:sldId id="359" r:id="rId19"/>
    <p:sldId id="335" r:id="rId20"/>
    <p:sldId id="279" r:id="rId21"/>
    <p:sldId id="3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D4ECD-8FE0-4C26-9772-183BA45B0153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6CF5E-9951-4CC9-ABD5-24FA939DC72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Семья, ребёнок</a:t>
          </a:r>
          <a:endParaRPr lang="ru-RU" sz="2800" dirty="0"/>
        </a:p>
      </dgm:t>
    </dgm:pt>
    <dgm:pt modelId="{A2046C54-A56B-42C3-ACBE-C4C9B2D5E70C}" type="parTrans" cxnId="{3175F9BB-3474-4592-AF10-43084C1C5FA4}">
      <dgm:prSet/>
      <dgm:spPr/>
      <dgm:t>
        <a:bodyPr/>
        <a:lstStyle/>
        <a:p>
          <a:endParaRPr lang="ru-RU"/>
        </a:p>
      </dgm:t>
    </dgm:pt>
    <dgm:pt modelId="{C2DAB6B4-9859-4A71-AD92-7CCABC2D562C}" type="sibTrans" cxnId="{3175F9BB-3474-4592-AF10-43084C1C5FA4}">
      <dgm:prSet/>
      <dgm:spPr/>
      <dgm:t>
        <a:bodyPr/>
        <a:lstStyle/>
        <a:p>
          <a:endParaRPr lang="ru-RU"/>
        </a:p>
      </dgm:t>
    </dgm:pt>
    <dgm:pt modelId="{7B137F83-DE80-4153-A7AB-C726BAD8A2A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Наставник</a:t>
          </a:r>
          <a:endParaRPr lang="ru-RU" sz="1800" dirty="0"/>
        </a:p>
      </dgm:t>
    </dgm:pt>
    <dgm:pt modelId="{9D9297D8-9F56-48DC-BC15-11EBA51E9F7B}" type="parTrans" cxnId="{91D4C38E-1833-4D25-9B3F-FD74C68414B1}">
      <dgm:prSet/>
      <dgm:spPr/>
      <dgm:t>
        <a:bodyPr/>
        <a:lstStyle/>
        <a:p>
          <a:endParaRPr lang="ru-RU"/>
        </a:p>
      </dgm:t>
    </dgm:pt>
    <dgm:pt modelId="{F8859488-1002-45F5-A771-6A9D2B468B3E}" type="sibTrans" cxnId="{91D4C38E-1833-4D25-9B3F-FD74C68414B1}">
      <dgm:prSet/>
      <dgm:spPr/>
      <dgm:t>
        <a:bodyPr/>
        <a:lstStyle/>
        <a:p>
          <a:endParaRPr lang="ru-RU"/>
        </a:p>
      </dgm:t>
    </dgm:pt>
    <dgm:pt modelId="{E257A769-3D7C-40C9-89DC-0D5760BF160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Куратор</a:t>
          </a:r>
          <a:endParaRPr lang="ru-RU" dirty="0"/>
        </a:p>
      </dgm:t>
    </dgm:pt>
    <dgm:pt modelId="{73AD2875-0A99-4DF8-946D-D3CE1D76E412}" type="parTrans" cxnId="{4AC5E49C-3364-4BD0-AA18-ED29C2A04499}">
      <dgm:prSet/>
      <dgm:spPr/>
      <dgm:t>
        <a:bodyPr/>
        <a:lstStyle/>
        <a:p>
          <a:endParaRPr lang="ru-RU"/>
        </a:p>
      </dgm:t>
    </dgm:pt>
    <dgm:pt modelId="{1326993A-64A1-4EE0-8A20-466834E457D2}" type="sibTrans" cxnId="{4AC5E49C-3364-4BD0-AA18-ED29C2A04499}">
      <dgm:prSet/>
      <dgm:spPr/>
      <dgm:t>
        <a:bodyPr/>
        <a:lstStyle/>
        <a:p>
          <a:endParaRPr lang="ru-RU"/>
        </a:p>
      </dgm:t>
    </dgm:pt>
    <dgm:pt modelId="{043C4F9E-77C7-4661-81D6-F020BF50AD83}">
      <dgm:prSet phldrT="[Текст]"/>
      <dgm:spPr/>
      <dgm:t>
        <a:bodyPr/>
        <a:lstStyle/>
        <a:p>
          <a:endParaRPr lang="ru-RU"/>
        </a:p>
      </dgm:t>
    </dgm:pt>
    <dgm:pt modelId="{265F06B6-FBB9-4C58-840D-A5D394C02794}" type="parTrans" cxnId="{F6B348C0-A128-4640-831F-163B85E5419E}">
      <dgm:prSet/>
      <dgm:spPr/>
      <dgm:t>
        <a:bodyPr/>
        <a:lstStyle/>
        <a:p>
          <a:endParaRPr lang="ru-RU"/>
        </a:p>
      </dgm:t>
    </dgm:pt>
    <dgm:pt modelId="{2A953813-7DFA-496C-997B-A8431BB61F9F}" type="sibTrans" cxnId="{F6B348C0-A128-4640-831F-163B85E5419E}">
      <dgm:prSet/>
      <dgm:spPr/>
      <dgm:t>
        <a:bodyPr/>
        <a:lstStyle/>
        <a:p>
          <a:endParaRPr lang="ru-RU"/>
        </a:p>
      </dgm:t>
    </dgm:pt>
    <dgm:pt modelId="{0C97294F-29EF-4D60-94DE-C0C5E3E0FC03}" type="pres">
      <dgm:prSet presAssocID="{BF7D4ECD-8FE0-4C26-9772-183BA45B015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9F3F4-0EDF-47C3-9ECF-CCBB91BCCE48}" type="pres">
      <dgm:prSet presAssocID="{2A56CF5E-9951-4CC9-ABD5-24FA939DC728}" presName="gear1" presStyleLbl="node1" presStyleIdx="0" presStyleCnt="3" custLinFactNeighborX="1423" custLinFactNeighborY="57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FFDE-A4C2-4B9F-84F3-43BA9EBEE1E1}" type="pres">
      <dgm:prSet presAssocID="{2A56CF5E-9951-4CC9-ABD5-24FA939DC728}" presName="gear1srcNode" presStyleLbl="node1" presStyleIdx="0" presStyleCnt="3"/>
      <dgm:spPr/>
      <dgm:t>
        <a:bodyPr/>
        <a:lstStyle/>
        <a:p>
          <a:endParaRPr lang="ru-RU"/>
        </a:p>
      </dgm:t>
    </dgm:pt>
    <dgm:pt modelId="{70458695-198C-4398-B309-FA4D534BC55B}" type="pres">
      <dgm:prSet presAssocID="{2A56CF5E-9951-4CC9-ABD5-24FA939DC728}" presName="gear1dstNode" presStyleLbl="node1" presStyleIdx="0" presStyleCnt="3"/>
      <dgm:spPr/>
      <dgm:t>
        <a:bodyPr/>
        <a:lstStyle/>
        <a:p>
          <a:endParaRPr lang="ru-RU"/>
        </a:p>
      </dgm:t>
    </dgm:pt>
    <dgm:pt modelId="{4CB746E5-1583-4C12-87A3-A6BB53047260}" type="pres">
      <dgm:prSet presAssocID="{7B137F83-DE80-4153-A7AB-C726BAD8A2A3}" presName="gear2" presStyleLbl="node1" presStyleIdx="1" presStyleCnt="3" custScaleX="111393" custScaleY="118048" custLinFactNeighborX="1829" custLinFactNeighborY="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A7A15-D882-4916-8D56-DB65EF0294C3}" type="pres">
      <dgm:prSet presAssocID="{7B137F83-DE80-4153-A7AB-C726BAD8A2A3}" presName="gear2srcNode" presStyleLbl="node1" presStyleIdx="1" presStyleCnt="3"/>
      <dgm:spPr/>
      <dgm:t>
        <a:bodyPr/>
        <a:lstStyle/>
        <a:p>
          <a:endParaRPr lang="ru-RU"/>
        </a:p>
      </dgm:t>
    </dgm:pt>
    <dgm:pt modelId="{2A2B1B8D-87A6-4E66-A55F-7D7BCCC6991B}" type="pres">
      <dgm:prSet presAssocID="{7B137F83-DE80-4153-A7AB-C726BAD8A2A3}" presName="gear2dstNode" presStyleLbl="node1" presStyleIdx="1" presStyleCnt="3"/>
      <dgm:spPr/>
      <dgm:t>
        <a:bodyPr/>
        <a:lstStyle/>
        <a:p>
          <a:endParaRPr lang="ru-RU"/>
        </a:p>
      </dgm:t>
    </dgm:pt>
    <dgm:pt modelId="{7269ED19-43D1-46B8-B7A1-B270F82D60B7}" type="pres">
      <dgm:prSet presAssocID="{E257A769-3D7C-40C9-89DC-0D5760BF160F}" presName="gear3" presStyleLbl="node1" presStyleIdx="2" presStyleCnt="3" custLinFactNeighborX="5390" custLinFactNeighborY="-4447"/>
      <dgm:spPr/>
      <dgm:t>
        <a:bodyPr/>
        <a:lstStyle/>
        <a:p>
          <a:endParaRPr lang="ru-RU"/>
        </a:p>
      </dgm:t>
    </dgm:pt>
    <dgm:pt modelId="{A2D1AAC0-4EE7-43D9-803C-377D4975C22D}" type="pres">
      <dgm:prSet presAssocID="{E257A769-3D7C-40C9-89DC-0D5760BF160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EE1C6-FD66-401C-8A65-10299DA1813B}" type="pres">
      <dgm:prSet presAssocID="{E257A769-3D7C-40C9-89DC-0D5760BF160F}" presName="gear3srcNode" presStyleLbl="node1" presStyleIdx="2" presStyleCnt="3"/>
      <dgm:spPr/>
      <dgm:t>
        <a:bodyPr/>
        <a:lstStyle/>
        <a:p>
          <a:endParaRPr lang="ru-RU"/>
        </a:p>
      </dgm:t>
    </dgm:pt>
    <dgm:pt modelId="{43CA4EDE-1962-4112-9491-91AEC5E4CF5B}" type="pres">
      <dgm:prSet presAssocID="{E257A769-3D7C-40C9-89DC-0D5760BF160F}" presName="gear3dstNode" presStyleLbl="node1" presStyleIdx="2" presStyleCnt="3"/>
      <dgm:spPr/>
      <dgm:t>
        <a:bodyPr/>
        <a:lstStyle/>
        <a:p>
          <a:endParaRPr lang="ru-RU"/>
        </a:p>
      </dgm:t>
    </dgm:pt>
    <dgm:pt modelId="{231BFDA2-1494-498C-AD2E-9BDBAF311DF1}" type="pres">
      <dgm:prSet presAssocID="{C2DAB6B4-9859-4A71-AD92-7CCABC2D562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1A5D75B-1CCC-4120-962C-F88B667C0BFC}" type="pres">
      <dgm:prSet presAssocID="{F8859488-1002-45F5-A771-6A9D2B468B3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5D07555E-C70E-431A-982F-04D67C660785}" type="pres">
      <dgm:prSet presAssocID="{1326993A-64A1-4EE0-8A20-466834E457D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1B50A07-5240-4433-90CA-73695D3A25B9}" type="presOf" srcId="{7B137F83-DE80-4153-A7AB-C726BAD8A2A3}" destId="{4CB746E5-1583-4C12-87A3-A6BB53047260}" srcOrd="0" destOrd="0" presId="urn:microsoft.com/office/officeart/2005/8/layout/gear1"/>
    <dgm:cxn modelId="{3175F9BB-3474-4592-AF10-43084C1C5FA4}" srcId="{BF7D4ECD-8FE0-4C26-9772-183BA45B0153}" destId="{2A56CF5E-9951-4CC9-ABD5-24FA939DC728}" srcOrd="0" destOrd="0" parTransId="{A2046C54-A56B-42C3-ACBE-C4C9B2D5E70C}" sibTransId="{C2DAB6B4-9859-4A71-AD92-7CCABC2D562C}"/>
    <dgm:cxn modelId="{61B1C0E8-3C6D-4340-BDCA-17531C8F48AC}" type="presOf" srcId="{2A56CF5E-9951-4CC9-ABD5-24FA939DC728}" destId="{02D9F3F4-0EDF-47C3-9ECF-CCBB91BCCE48}" srcOrd="0" destOrd="0" presId="urn:microsoft.com/office/officeart/2005/8/layout/gear1"/>
    <dgm:cxn modelId="{FD25C06F-03C4-4DF7-BAF4-BA3AC2FCBB58}" type="presOf" srcId="{C2DAB6B4-9859-4A71-AD92-7CCABC2D562C}" destId="{231BFDA2-1494-498C-AD2E-9BDBAF311DF1}" srcOrd="0" destOrd="0" presId="urn:microsoft.com/office/officeart/2005/8/layout/gear1"/>
    <dgm:cxn modelId="{91D4C38E-1833-4D25-9B3F-FD74C68414B1}" srcId="{BF7D4ECD-8FE0-4C26-9772-183BA45B0153}" destId="{7B137F83-DE80-4153-A7AB-C726BAD8A2A3}" srcOrd="1" destOrd="0" parTransId="{9D9297D8-9F56-48DC-BC15-11EBA51E9F7B}" sibTransId="{F8859488-1002-45F5-A771-6A9D2B468B3E}"/>
    <dgm:cxn modelId="{B09DBFBE-467A-4907-A5AC-3D0E398A06BC}" type="presOf" srcId="{2A56CF5E-9951-4CC9-ABD5-24FA939DC728}" destId="{0DC9FFDE-A4C2-4B9F-84F3-43BA9EBEE1E1}" srcOrd="1" destOrd="0" presId="urn:microsoft.com/office/officeart/2005/8/layout/gear1"/>
    <dgm:cxn modelId="{F6B348C0-A128-4640-831F-163B85E5419E}" srcId="{BF7D4ECD-8FE0-4C26-9772-183BA45B0153}" destId="{043C4F9E-77C7-4661-81D6-F020BF50AD83}" srcOrd="3" destOrd="0" parTransId="{265F06B6-FBB9-4C58-840D-A5D394C02794}" sibTransId="{2A953813-7DFA-496C-997B-A8431BB61F9F}"/>
    <dgm:cxn modelId="{7AD8B56E-DEE7-4EE3-88E0-51B05E58189A}" type="presOf" srcId="{BF7D4ECD-8FE0-4C26-9772-183BA45B0153}" destId="{0C97294F-29EF-4D60-94DE-C0C5E3E0FC03}" srcOrd="0" destOrd="0" presId="urn:microsoft.com/office/officeart/2005/8/layout/gear1"/>
    <dgm:cxn modelId="{4AC5E49C-3364-4BD0-AA18-ED29C2A04499}" srcId="{BF7D4ECD-8FE0-4C26-9772-183BA45B0153}" destId="{E257A769-3D7C-40C9-89DC-0D5760BF160F}" srcOrd="2" destOrd="0" parTransId="{73AD2875-0A99-4DF8-946D-D3CE1D76E412}" sibTransId="{1326993A-64A1-4EE0-8A20-466834E457D2}"/>
    <dgm:cxn modelId="{08065B2A-5B5A-44F2-81BA-BF8EA732632C}" type="presOf" srcId="{2A56CF5E-9951-4CC9-ABD5-24FA939DC728}" destId="{70458695-198C-4398-B309-FA4D534BC55B}" srcOrd="2" destOrd="0" presId="urn:microsoft.com/office/officeart/2005/8/layout/gear1"/>
    <dgm:cxn modelId="{250661C4-F025-4E7A-9059-3DE14A099396}" type="presOf" srcId="{7B137F83-DE80-4153-A7AB-C726BAD8A2A3}" destId="{9C3A7A15-D882-4916-8D56-DB65EF0294C3}" srcOrd="1" destOrd="0" presId="urn:microsoft.com/office/officeart/2005/8/layout/gear1"/>
    <dgm:cxn modelId="{E45C108E-C1F9-46A1-B2A0-B2058B896E3F}" type="presOf" srcId="{E257A769-3D7C-40C9-89DC-0D5760BF160F}" destId="{549EE1C6-FD66-401C-8A65-10299DA1813B}" srcOrd="2" destOrd="0" presId="urn:microsoft.com/office/officeart/2005/8/layout/gear1"/>
    <dgm:cxn modelId="{E2BF629C-15E1-4179-A6C3-A18CE6CAC980}" type="presOf" srcId="{E257A769-3D7C-40C9-89DC-0D5760BF160F}" destId="{A2D1AAC0-4EE7-43D9-803C-377D4975C22D}" srcOrd="1" destOrd="0" presId="urn:microsoft.com/office/officeart/2005/8/layout/gear1"/>
    <dgm:cxn modelId="{CF4CA20E-4670-471E-B9C9-E18BDE987112}" type="presOf" srcId="{1326993A-64A1-4EE0-8A20-466834E457D2}" destId="{5D07555E-C70E-431A-982F-04D67C660785}" srcOrd="0" destOrd="0" presId="urn:microsoft.com/office/officeart/2005/8/layout/gear1"/>
    <dgm:cxn modelId="{DB75700A-F6AF-4066-860F-9C2ED066B5D2}" type="presOf" srcId="{E257A769-3D7C-40C9-89DC-0D5760BF160F}" destId="{43CA4EDE-1962-4112-9491-91AEC5E4CF5B}" srcOrd="3" destOrd="0" presId="urn:microsoft.com/office/officeart/2005/8/layout/gear1"/>
    <dgm:cxn modelId="{49ECC9E5-0C1C-4DC4-B79D-2E3F37C58C65}" type="presOf" srcId="{7B137F83-DE80-4153-A7AB-C726BAD8A2A3}" destId="{2A2B1B8D-87A6-4E66-A55F-7D7BCCC6991B}" srcOrd="2" destOrd="0" presId="urn:microsoft.com/office/officeart/2005/8/layout/gear1"/>
    <dgm:cxn modelId="{57BED405-A8B1-4394-8BA7-00B6544ECED3}" type="presOf" srcId="{F8859488-1002-45F5-A771-6A9D2B468B3E}" destId="{91A5D75B-1CCC-4120-962C-F88B667C0BFC}" srcOrd="0" destOrd="0" presId="urn:microsoft.com/office/officeart/2005/8/layout/gear1"/>
    <dgm:cxn modelId="{85DC31E8-8802-42F2-AEB7-659384919D4F}" type="presOf" srcId="{E257A769-3D7C-40C9-89DC-0D5760BF160F}" destId="{7269ED19-43D1-46B8-B7A1-B270F82D60B7}" srcOrd="0" destOrd="0" presId="urn:microsoft.com/office/officeart/2005/8/layout/gear1"/>
    <dgm:cxn modelId="{31407458-7B74-4C23-88A2-A8FB64E16EA4}" type="presParOf" srcId="{0C97294F-29EF-4D60-94DE-C0C5E3E0FC03}" destId="{02D9F3F4-0EDF-47C3-9ECF-CCBB91BCCE48}" srcOrd="0" destOrd="0" presId="urn:microsoft.com/office/officeart/2005/8/layout/gear1"/>
    <dgm:cxn modelId="{F2D8766E-0952-4736-BF26-27ED9E6A59ED}" type="presParOf" srcId="{0C97294F-29EF-4D60-94DE-C0C5E3E0FC03}" destId="{0DC9FFDE-A4C2-4B9F-84F3-43BA9EBEE1E1}" srcOrd="1" destOrd="0" presId="urn:microsoft.com/office/officeart/2005/8/layout/gear1"/>
    <dgm:cxn modelId="{33A28B1D-4F17-4603-A6C6-58D3241CD3C3}" type="presParOf" srcId="{0C97294F-29EF-4D60-94DE-C0C5E3E0FC03}" destId="{70458695-198C-4398-B309-FA4D534BC55B}" srcOrd="2" destOrd="0" presId="urn:microsoft.com/office/officeart/2005/8/layout/gear1"/>
    <dgm:cxn modelId="{563309FF-DD3B-4BBE-8D16-90B9328868B7}" type="presParOf" srcId="{0C97294F-29EF-4D60-94DE-C0C5E3E0FC03}" destId="{4CB746E5-1583-4C12-87A3-A6BB53047260}" srcOrd="3" destOrd="0" presId="urn:microsoft.com/office/officeart/2005/8/layout/gear1"/>
    <dgm:cxn modelId="{4CB9C60D-A0DA-4E44-A7F2-E78F788942B2}" type="presParOf" srcId="{0C97294F-29EF-4D60-94DE-C0C5E3E0FC03}" destId="{9C3A7A15-D882-4916-8D56-DB65EF0294C3}" srcOrd="4" destOrd="0" presId="urn:microsoft.com/office/officeart/2005/8/layout/gear1"/>
    <dgm:cxn modelId="{48428A44-25B7-4024-AC74-2B1A47AC0D2A}" type="presParOf" srcId="{0C97294F-29EF-4D60-94DE-C0C5E3E0FC03}" destId="{2A2B1B8D-87A6-4E66-A55F-7D7BCCC6991B}" srcOrd="5" destOrd="0" presId="urn:microsoft.com/office/officeart/2005/8/layout/gear1"/>
    <dgm:cxn modelId="{8C609B59-1E55-4E10-B475-13A87213EC4C}" type="presParOf" srcId="{0C97294F-29EF-4D60-94DE-C0C5E3E0FC03}" destId="{7269ED19-43D1-46B8-B7A1-B270F82D60B7}" srcOrd="6" destOrd="0" presId="urn:microsoft.com/office/officeart/2005/8/layout/gear1"/>
    <dgm:cxn modelId="{1D8DAD07-4221-4CA1-B905-6BEB23F6663C}" type="presParOf" srcId="{0C97294F-29EF-4D60-94DE-C0C5E3E0FC03}" destId="{A2D1AAC0-4EE7-43D9-803C-377D4975C22D}" srcOrd="7" destOrd="0" presId="urn:microsoft.com/office/officeart/2005/8/layout/gear1"/>
    <dgm:cxn modelId="{52839E79-FEE0-4E56-A73A-FA6122551A67}" type="presParOf" srcId="{0C97294F-29EF-4D60-94DE-C0C5E3E0FC03}" destId="{549EE1C6-FD66-401C-8A65-10299DA1813B}" srcOrd="8" destOrd="0" presId="urn:microsoft.com/office/officeart/2005/8/layout/gear1"/>
    <dgm:cxn modelId="{D98B7CB9-F443-4D5A-AC6E-DD8B25AA9B6E}" type="presParOf" srcId="{0C97294F-29EF-4D60-94DE-C0C5E3E0FC03}" destId="{43CA4EDE-1962-4112-9491-91AEC5E4CF5B}" srcOrd="9" destOrd="0" presId="urn:microsoft.com/office/officeart/2005/8/layout/gear1"/>
    <dgm:cxn modelId="{4477B0CD-ACFE-46C5-95FA-5B9FA7CC62C6}" type="presParOf" srcId="{0C97294F-29EF-4D60-94DE-C0C5E3E0FC03}" destId="{231BFDA2-1494-498C-AD2E-9BDBAF311DF1}" srcOrd="10" destOrd="0" presId="urn:microsoft.com/office/officeart/2005/8/layout/gear1"/>
    <dgm:cxn modelId="{400A5E35-51D8-4565-8BA2-973780AB5330}" type="presParOf" srcId="{0C97294F-29EF-4D60-94DE-C0C5E3E0FC03}" destId="{91A5D75B-1CCC-4120-962C-F88B667C0BFC}" srcOrd="11" destOrd="0" presId="urn:microsoft.com/office/officeart/2005/8/layout/gear1"/>
    <dgm:cxn modelId="{14859EF2-1583-4DE9-BC5E-55A715A16BA1}" type="presParOf" srcId="{0C97294F-29EF-4D60-94DE-C0C5E3E0FC03}" destId="{5D07555E-C70E-431A-982F-04D67C6607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9F3F4-0EDF-47C3-9ECF-CCBB91BCCE48}">
      <dsp:nvSpPr>
        <dsp:cNvPr id="0" name=""/>
        <dsp:cNvSpPr/>
      </dsp:nvSpPr>
      <dsp:spPr>
        <a:xfrm>
          <a:off x="3370515" y="2376152"/>
          <a:ext cx="2904185" cy="2904185"/>
        </a:xfrm>
        <a:prstGeom prst="gear9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Семья, ребёнок</a:t>
          </a:r>
          <a:endParaRPr lang="ru-RU" sz="2800" kern="1200" dirty="0"/>
        </a:p>
      </dsp:txBody>
      <dsp:txXfrm>
        <a:off x="3954385" y="3056443"/>
        <a:ext cx="1736445" cy="1492812"/>
      </dsp:txXfrm>
    </dsp:sp>
    <dsp:sp modelId="{4CB746E5-1583-4C12-87A3-A6BB53047260}">
      <dsp:nvSpPr>
        <dsp:cNvPr id="0" name=""/>
        <dsp:cNvSpPr/>
      </dsp:nvSpPr>
      <dsp:spPr>
        <a:xfrm>
          <a:off x="1557793" y="1510049"/>
          <a:ext cx="2352770" cy="2493333"/>
        </a:xfrm>
        <a:prstGeom prst="gear6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Наставник</a:t>
          </a:r>
          <a:endParaRPr lang="ru-RU" sz="1800" kern="1200" dirty="0"/>
        </a:p>
      </dsp:txBody>
      <dsp:txXfrm>
        <a:off x="2150110" y="2126684"/>
        <a:ext cx="1168136" cy="1260063"/>
      </dsp:txXfrm>
    </dsp:sp>
    <dsp:sp modelId="{7269ED19-43D1-46B8-B7A1-B270F82D60B7}">
      <dsp:nvSpPr>
        <dsp:cNvPr id="0" name=""/>
        <dsp:cNvSpPr/>
      </dsp:nvSpPr>
      <dsp:spPr>
        <a:xfrm rot="20700000">
          <a:off x="2959104" y="232550"/>
          <a:ext cx="2069461" cy="2069461"/>
        </a:xfrm>
        <a:prstGeom prst="gear6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Куратор</a:t>
          </a:r>
          <a:endParaRPr lang="ru-RU" sz="2500" kern="1200" dirty="0"/>
        </a:p>
      </dsp:txBody>
      <dsp:txXfrm rot="-20700000">
        <a:off x="3412998" y="686443"/>
        <a:ext cx="1161674" cy="1161674"/>
      </dsp:txXfrm>
    </dsp:sp>
    <dsp:sp modelId="{231BFDA2-1494-498C-AD2E-9BDBAF311DF1}">
      <dsp:nvSpPr>
        <dsp:cNvPr id="0" name=""/>
        <dsp:cNvSpPr/>
      </dsp:nvSpPr>
      <dsp:spPr>
        <a:xfrm>
          <a:off x="3117982" y="1930996"/>
          <a:ext cx="3717357" cy="3717357"/>
        </a:xfrm>
        <a:prstGeom prst="circularArrow">
          <a:avLst>
            <a:gd name="adj1" fmla="val 4688"/>
            <a:gd name="adj2" fmla="val 299029"/>
            <a:gd name="adj3" fmla="val 2537170"/>
            <a:gd name="adj4" fmla="val 1581674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A5D75B-1CCC-4120-962C-F88B667C0BFC}">
      <dsp:nvSpPr>
        <dsp:cNvPr id="0" name=""/>
        <dsp:cNvSpPr/>
      </dsp:nvSpPr>
      <dsp:spPr>
        <a:xfrm>
          <a:off x="1265425" y="1217711"/>
          <a:ext cx="2700892" cy="27008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07555E-C70E-431A-982F-04D67C660785}">
      <dsp:nvSpPr>
        <dsp:cNvPr id="0" name=""/>
        <dsp:cNvSpPr/>
      </dsp:nvSpPr>
      <dsp:spPr>
        <a:xfrm>
          <a:off x="2343803" y="-225400"/>
          <a:ext cx="2912106" cy="29121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6D68-A669-480C-9273-3E921F3EEB70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9DA4-6762-4643-89B0-7F89AEA31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8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4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9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1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2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5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7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8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ADF2-4B47-4732-A809-13BA98D269B2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00F0-50E0-4158-8265-CC411C64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021" y="0"/>
            <a:ext cx="8439955" cy="40403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Наставничество, как социальная технология профилактики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вторичного сиротства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8" y="4733097"/>
            <a:ext cx="9144000" cy="2003493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1600" dirty="0" smtClean="0"/>
              <a:t>Межрегиональная  Конференция  по вопросам профилактики социального сиротства, сохранения и восстановления семейного окружения </a:t>
            </a:r>
            <a:r>
              <a:rPr lang="ru-RU" sz="1600" dirty="0" smtClean="0"/>
              <a:t>ребенка «КУРС НА СЕМЬЮ»</a:t>
            </a:r>
            <a:endParaRPr lang="ru-RU" sz="1600" dirty="0"/>
          </a:p>
          <a:p>
            <a:r>
              <a:rPr lang="ru-RU" sz="1600" dirty="0"/>
              <a:t>при поддержке Фонда </a:t>
            </a:r>
            <a:r>
              <a:rPr lang="ru-RU" sz="1600" dirty="0" smtClean="0"/>
              <a:t>поддержки детей, находящихся в трудной жизненной ситуации</a:t>
            </a:r>
          </a:p>
          <a:p>
            <a:r>
              <a:rPr lang="ru-RU" sz="2000" dirty="0" smtClean="0"/>
              <a:t>19-21.04.2017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45221" y="4040361"/>
            <a:ext cx="57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Телицына А.Ю.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МОО «Старшие Братья Старшие Сестры» </a:t>
            </a:r>
          </a:p>
        </p:txBody>
      </p:sp>
    </p:spTree>
    <p:extLst>
      <p:ext uri="{BB962C8B-B14F-4D97-AF65-F5344CB8AC3E}">
        <p14:creationId xmlns:p14="http://schemas.microsoft.com/office/powerpoint/2010/main" val="3313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21216" y="1277424"/>
            <a:ext cx="6619742" cy="5020346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72000" tIns="324000" rIns="72000" bIns="36000"/>
          <a:lstStyle/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3600" b="1" dirty="0" smtClean="0">
                <a:solidFill>
                  <a:srgbClr val="002060"/>
                </a:solidFill>
              </a:rPr>
              <a:t>Роль </a:t>
            </a:r>
            <a:r>
              <a:rPr lang="ru-RU" sz="3600" b="1" dirty="0">
                <a:solidFill>
                  <a:srgbClr val="002060"/>
                </a:solidFill>
              </a:rPr>
              <a:t>куратора программы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3600" b="1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помощь и поддержка участников программы (добровольца, ребенка, родителей ребенка) во всех вопросах, касающихся участия в программе,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информирование о мероприятиях, проводимых программой,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урегулирование сложностей и </a:t>
            </a:r>
            <a:r>
              <a:rPr lang="ru-RU" sz="2400" dirty="0" smtClean="0">
                <a:solidFill>
                  <a:srgbClr val="002060"/>
                </a:solidFill>
              </a:rPr>
              <a:t>конфликтов </a:t>
            </a:r>
            <a:r>
              <a:rPr lang="ru-RU" sz="2400" dirty="0">
                <a:solidFill>
                  <a:srgbClr val="002060"/>
                </a:solidFill>
              </a:rPr>
              <a:t>между участниками </a:t>
            </a:r>
            <a:r>
              <a:rPr lang="ru-RU" sz="2400" dirty="0" smtClean="0">
                <a:solidFill>
                  <a:srgbClr val="002060"/>
                </a:solidFill>
              </a:rPr>
              <a:t>программы</a:t>
            </a:r>
            <a:endParaRPr lang="ru-RU" sz="24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8383" y="2102879"/>
            <a:ext cx="4318761" cy="336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70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16812"/>
              </p:ext>
            </p:extLst>
          </p:nvPr>
        </p:nvGraphicFramePr>
        <p:xfrm>
          <a:off x="2240923" y="502276"/>
          <a:ext cx="7186411" cy="52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4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696914" y="978794"/>
            <a:ext cx="7069047" cy="524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lnSpc>
                <a:spcPct val="70000"/>
              </a:lnSpc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914" y="1163496"/>
            <a:ext cx="8356934" cy="5104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Формальные сведения (ФИО, дата рождения, место проживания, контакты, место работы-учебы и т.д.)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Информация о семье и детстве.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Характер и личностные особенности.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Ближайшее социальное окружение.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Состояние здоровья.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Информация о проблемах с законом.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Травмирующие события в жизни.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Опыт учебы и работы.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Хобби и интересы.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Выявление мотивации участия в благотворительной деятельности.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ru-RU" sz="2400" dirty="0">
                <a:solidFill>
                  <a:srgbClr val="002060"/>
                </a:solidFill>
                <a:cs typeface="Courier New" panose="02070309020205020404" pitchFamily="49" charset="0"/>
              </a:rPr>
              <a:t>Пожелания к ребенку (возраст, пол, группа здоровья и пр</a:t>
            </a:r>
            <a:r>
              <a:rPr lang="ru-RU" sz="24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.)</a:t>
            </a:r>
            <a:endParaRPr lang="ru-RU" sz="2400" dirty="0">
              <a:solidFill>
                <a:srgbClr val="002060"/>
              </a:solidFill>
              <a:cs typeface="Courier New" panose="02070309020205020404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490" y="441553"/>
            <a:ext cx="10903914" cy="4893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cs typeface="Courier New" panose="02070309020205020404" pitchFamily="49" charset="0"/>
              </a:rPr>
              <a:t>Блоки интервью:</a:t>
            </a:r>
            <a:endParaRPr lang="ru-RU" sz="3600" dirty="0"/>
          </a:p>
        </p:txBody>
      </p:sp>
      <p:pic>
        <p:nvPicPr>
          <p:cNvPr id="5" name="Picture 2" descr="http://mariyarish.ru/wp-content/uploads/2013/10/Interw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8" y="2264675"/>
            <a:ext cx="3447046" cy="2492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2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ц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30" y="1438416"/>
            <a:ext cx="3760631" cy="3760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6022" y="1438416"/>
            <a:ext cx="55679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Ключевым моментом в подготовке наставников является чёткое понимание целей, задач и роли наставника в конкретной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семье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9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4330" y="466663"/>
            <a:ext cx="10283241" cy="11947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dirty="0">
                <a:solidFill>
                  <a:schemeClr val="bg1"/>
                </a:solidFill>
              </a:rPr>
              <a:t>Подготовительный тренинг и обучение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волонтеров: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330" y="1957589"/>
            <a:ext cx="5692461" cy="4031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altLang="ru-RU" sz="2400" dirty="0">
                <a:solidFill>
                  <a:srgbClr val="002060"/>
                </a:solidFill>
              </a:rPr>
              <a:t>Подготовить </a:t>
            </a:r>
            <a:r>
              <a:rPr lang="en-CA" altLang="ru-RU" sz="2400" dirty="0" err="1">
                <a:solidFill>
                  <a:srgbClr val="002060"/>
                </a:solidFill>
              </a:rPr>
              <a:t>участников</a:t>
            </a:r>
            <a:r>
              <a:rPr lang="en-CA" altLang="ru-RU" sz="2400" dirty="0">
                <a:solidFill>
                  <a:srgbClr val="002060"/>
                </a:solidFill>
              </a:rPr>
              <a:t> к </a:t>
            </a:r>
            <a:r>
              <a:rPr lang="en-CA" altLang="ru-RU" sz="2400" dirty="0" err="1">
                <a:solidFill>
                  <a:srgbClr val="002060"/>
                </a:solidFill>
              </a:rPr>
              <a:t>выполнению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  <a:r>
              <a:rPr lang="en-CA" altLang="ru-RU" sz="2400" dirty="0" err="1">
                <a:solidFill>
                  <a:srgbClr val="002060"/>
                </a:solidFill>
              </a:rPr>
              <a:t>своей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  <a:r>
              <a:rPr lang="en-CA" altLang="ru-RU" sz="2400" dirty="0" err="1">
                <a:solidFill>
                  <a:srgbClr val="002060"/>
                </a:solidFill>
              </a:rPr>
              <a:t>роли</a:t>
            </a:r>
            <a:r>
              <a:rPr lang="en-CA" altLang="ru-RU" sz="2400" dirty="0">
                <a:solidFill>
                  <a:srgbClr val="002060"/>
                </a:solidFill>
              </a:rPr>
              <a:t> в </a:t>
            </a:r>
            <a:r>
              <a:rPr lang="en-CA" altLang="ru-RU" sz="2400" dirty="0" err="1">
                <a:solidFill>
                  <a:srgbClr val="002060"/>
                </a:solidFill>
              </a:rPr>
              <a:t>здоровых</a:t>
            </a:r>
            <a:r>
              <a:rPr lang="en-CA" altLang="ru-RU" sz="2400" dirty="0">
                <a:solidFill>
                  <a:srgbClr val="002060"/>
                </a:solidFill>
              </a:rPr>
              <a:t>, </a:t>
            </a:r>
            <a:r>
              <a:rPr lang="en-CA" altLang="ru-RU" sz="2400" dirty="0" err="1">
                <a:solidFill>
                  <a:srgbClr val="002060"/>
                </a:solidFill>
              </a:rPr>
              <a:t>успешных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  <a:r>
              <a:rPr lang="en-CA" altLang="ru-RU" sz="2400" dirty="0" err="1">
                <a:solidFill>
                  <a:srgbClr val="002060"/>
                </a:solidFill>
              </a:rPr>
              <a:t>наставнических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  <a:r>
              <a:rPr lang="en-CA" altLang="ru-RU" sz="2400" dirty="0" err="1">
                <a:solidFill>
                  <a:srgbClr val="002060"/>
                </a:solidFill>
              </a:rPr>
              <a:t>отношениях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altLang="ru-RU" sz="2400" dirty="0" err="1">
                <a:solidFill>
                  <a:srgbClr val="002060"/>
                </a:solidFill>
              </a:rPr>
              <a:t>Акцентировать</a:t>
            </a:r>
            <a:r>
              <a:rPr lang="en-CA" altLang="ru-RU" sz="2400" dirty="0">
                <a:solidFill>
                  <a:srgbClr val="002060"/>
                </a:solidFill>
              </a:rPr>
              <a:t> важность </a:t>
            </a:r>
            <a:r>
              <a:rPr lang="en-CA" altLang="ru-RU" sz="2400" dirty="0" err="1">
                <a:solidFill>
                  <a:srgbClr val="002060"/>
                </a:solidFill>
              </a:rPr>
              <a:t>безопасности</a:t>
            </a:r>
            <a:r>
              <a:rPr lang="en-CA" altLang="ru-RU" sz="2400" dirty="0">
                <a:solidFill>
                  <a:srgbClr val="002060"/>
                </a:solidFill>
              </a:rPr>
              <a:t>, </a:t>
            </a:r>
            <a:r>
              <a:rPr lang="en-CA" altLang="ru-RU" sz="2400" dirty="0" err="1">
                <a:solidFill>
                  <a:srgbClr val="002060"/>
                </a:solidFill>
              </a:rPr>
              <a:t>выстраивания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  <a:r>
              <a:rPr lang="en-CA" altLang="ru-RU" sz="2400" dirty="0" err="1">
                <a:solidFill>
                  <a:srgbClr val="002060"/>
                </a:solidFill>
              </a:rPr>
              <a:t>границ</a:t>
            </a:r>
            <a:r>
              <a:rPr lang="en-CA" altLang="ru-RU" sz="2400" dirty="0">
                <a:solidFill>
                  <a:srgbClr val="002060"/>
                </a:solidFill>
              </a:rPr>
              <a:t> и </a:t>
            </a:r>
            <a:r>
              <a:rPr lang="en-CA" altLang="ru-RU" sz="2400" dirty="0" err="1">
                <a:solidFill>
                  <a:srgbClr val="002060"/>
                </a:solidFill>
              </a:rPr>
              <a:t>стратегий</a:t>
            </a:r>
            <a:r>
              <a:rPr lang="en-CA" altLang="ru-RU" sz="2400" dirty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поведения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2400" dirty="0" err="1">
                <a:solidFill>
                  <a:srgbClr val="002060"/>
                </a:solidFill>
              </a:rPr>
              <a:t>Подчеркнуть</a:t>
            </a:r>
            <a:r>
              <a:rPr lang="en-US" altLang="ru-RU" sz="2400" dirty="0">
                <a:solidFill>
                  <a:srgbClr val="002060"/>
                </a:solidFill>
              </a:rPr>
              <a:t>, </a:t>
            </a:r>
            <a:r>
              <a:rPr lang="en-US" altLang="ru-RU" sz="2400" dirty="0" err="1">
                <a:solidFill>
                  <a:srgbClr val="002060"/>
                </a:solidFill>
              </a:rPr>
              <a:t>что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  <a:r>
              <a:rPr lang="en-US" altLang="ru-RU" sz="2400" dirty="0" err="1">
                <a:solidFill>
                  <a:srgbClr val="002060"/>
                </a:solidFill>
              </a:rPr>
              <a:t>все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  <a:r>
              <a:rPr lang="en-US" altLang="ru-RU" sz="2400" dirty="0" err="1">
                <a:solidFill>
                  <a:srgbClr val="002060"/>
                </a:solidFill>
              </a:rPr>
              <a:t>участники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  <a:r>
              <a:rPr lang="en-US" altLang="ru-RU" sz="2400" dirty="0" err="1">
                <a:solidFill>
                  <a:srgbClr val="002060"/>
                </a:solidFill>
              </a:rPr>
              <a:t>пары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  <a:r>
              <a:rPr lang="en-US" altLang="ru-RU" sz="2400" dirty="0" err="1">
                <a:solidFill>
                  <a:srgbClr val="002060"/>
                </a:solidFill>
              </a:rPr>
              <a:t>имеют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  <a:r>
              <a:rPr lang="en-US" altLang="ru-RU" sz="2400" dirty="0" err="1">
                <a:solidFill>
                  <a:srgbClr val="002060"/>
                </a:solidFill>
              </a:rPr>
              <a:t>доступ</a:t>
            </a:r>
            <a:r>
              <a:rPr lang="en-US" altLang="ru-RU" sz="2400" dirty="0">
                <a:solidFill>
                  <a:srgbClr val="002060"/>
                </a:solidFill>
              </a:rPr>
              <a:t> к </a:t>
            </a:r>
            <a:r>
              <a:rPr lang="en-US" altLang="ru-RU" sz="2400" dirty="0" err="1">
                <a:solidFill>
                  <a:srgbClr val="002060"/>
                </a:solidFill>
              </a:rPr>
              <a:t>необходимым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  <a:r>
              <a:rPr lang="en-US" altLang="ru-RU" sz="2400" dirty="0" err="1">
                <a:solidFill>
                  <a:srgbClr val="002060"/>
                </a:solidFill>
              </a:rPr>
              <a:t>ресурсам</a:t>
            </a:r>
            <a:r>
              <a:rPr lang="en-US" altLang="ru-RU" sz="2400" dirty="0">
                <a:solidFill>
                  <a:srgbClr val="002060"/>
                </a:solidFill>
              </a:rPr>
              <a:t> и </a:t>
            </a:r>
            <a:r>
              <a:rPr lang="en-US" altLang="ru-RU" sz="2400" dirty="0" err="1">
                <a:solidFill>
                  <a:srgbClr val="002060"/>
                </a:solidFill>
              </a:rPr>
              <a:t>поддержке</a:t>
            </a:r>
            <a:r>
              <a:rPr lang="en-US" altLang="ru-RU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2" descr="Картинки по запросу трен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54" y="2392788"/>
            <a:ext cx="4203718" cy="316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1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3054" y="1853073"/>
            <a:ext cx="63176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en-US" sz="2400" b="1" dirty="0" smtClean="0"/>
          </a:p>
          <a:p>
            <a:pPr lvl="0" algn="ctr"/>
            <a:r>
              <a:rPr lang="ru-RU" sz="2400" b="1" dirty="0" smtClean="0"/>
              <a:t> </a:t>
            </a:r>
            <a:endParaRPr lang="ru-RU" sz="2400" b="1" dirty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8" y="2500826"/>
            <a:ext cx="3596718" cy="239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87" y="3012898"/>
            <a:ext cx="3050005" cy="312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7" y="2456779"/>
            <a:ext cx="3665976" cy="244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75657" y="559700"/>
            <a:ext cx="9562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всех детей, оставшихся без попечения родителей, есть опыт жестокого обращения с ними или пренебрежения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86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931735" y="4176455"/>
            <a:ext cx="3133723" cy="1476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Само-ориентированная:</a:t>
            </a:r>
            <a:endParaRPr lang="ru-RU" alt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ru-RU" sz="2400" b="1" dirty="0" smtClean="0">
                <a:solidFill>
                  <a:schemeClr val="tx1"/>
                </a:solidFill>
              </a:rPr>
              <a:t>“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Я хочу спасти мир</a:t>
            </a:r>
            <a:r>
              <a:rPr lang="en-US" altLang="ru-RU" sz="2400" b="1" dirty="0" smtClean="0">
                <a:solidFill>
                  <a:schemeClr val="tx1"/>
                </a:solidFill>
              </a:rPr>
              <a:t>”</a:t>
            </a:r>
            <a:endParaRPr lang="en-US" altLang="ru-RU" sz="2400" b="1" dirty="0">
              <a:solidFill>
                <a:schemeClr val="tx1"/>
              </a:solidFill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35" y="1988880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61" y="1987292"/>
            <a:ext cx="27590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4276661" y="4092576"/>
            <a:ext cx="32639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ru-RU" sz="2400" b="1" kern="0" dirty="0" smtClean="0">
                <a:solidFill>
                  <a:schemeClr val="tx1"/>
                </a:solidFill>
              </a:rPr>
              <a:t>Детско-ориентированная: </a:t>
            </a:r>
            <a:endParaRPr lang="ru-RU" sz="2400" b="1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2400" b="1" kern="0" dirty="0" smtClean="0">
                <a:solidFill>
                  <a:schemeClr val="tx1"/>
                </a:solidFill>
              </a:rPr>
              <a:t>“</a:t>
            </a:r>
            <a:r>
              <a:rPr lang="ru-RU" sz="2000" b="1" kern="0" dirty="0" smtClean="0">
                <a:solidFill>
                  <a:schemeClr val="tx1"/>
                </a:solidFill>
              </a:rPr>
              <a:t>Бедные дети, я готов на все, чтобы им помочь</a:t>
            </a:r>
            <a:r>
              <a:rPr lang="en-US" sz="2000" b="1" kern="0" dirty="0" smtClean="0">
                <a:solidFill>
                  <a:schemeClr val="tx1"/>
                </a:solidFill>
              </a:rPr>
              <a:t>”</a:t>
            </a:r>
            <a:endParaRPr lang="en-US" sz="20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751764" y="4092576"/>
            <a:ext cx="3344604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  <a:cs typeface="MS Gothic" charset="0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ru-RU" sz="2600" b="1" kern="0" dirty="0" smtClean="0">
                <a:solidFill>
                  <a:schemeClr val="tx1"/>
                </a:solidFill>
              </a:rPr>
              <a:t>Зрелая мотивация:</a:t>
            </a:r>
            <a:endParaRPr lang="en-US" sz="2600" b="1" kern="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“</a:t>
            </a:r>
            <a:r>
              <a:rPr lang="ru-RU" sz="2000" b="1" kern="0" dirty="0" smtClean="0">
                <a:solidFill>
                  <a:schemeClr val="tx1"/>
                </a:solidFill>
              </a:rPr>
              <a:t>Мы будем работать вместе, на равных – будем  друзьями</a:t>
            </a:r>
            <a:r>
              <a:rPr lang="en-US" sz="2000" b="1" kern="0" dirty="0" smtClean="0">
                <a:solidFill>
                  <a:schemeClr val="tx1"/>
                </a:solidFill>
              </a:rPr>
              <a:t>”</a:t>
            </a:r>
            <a:endParaRPr lang="ru-RU" sz="2000" b="1" kern="0" dirty="0">
              <a:solidFill>
                <a:schemeClr val="tx1"/>
              </a:solidFill>
            </a:endParaRPr>
          </a:p>
        </p:txBody>
      </p:sp>
      <p:pic>
        <p:nvPicPr>
          <p:cNvPr id="13320" name="Picture 2" descr="\\IRINA\Shared\8_Фото и Видео\Фото с выставки\IW5F1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157" b="-2692"/>
          <a:stretch>
            <a:fillRect/>
          </a:stretch>
        </p:blipFill>
        <p:spPr bwMode="auto">
          <a:xfrm>
            <a:off x="8577330" y="1988880"/>
            <a:ext cx="2519038" cy="17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Прямоугольник 5"/>
          <p:cNvSpPr>
            <a:spLocks noChangeArrowheads="1"/>
          </p:cNvSpPr>
          <p:nvPr/>
        </p:nvSpPr>
        <p:spPr bwMode="auto">
          <a:xfrm>
            <a:off x="7680325" y="1844676"/>
            <a:ext cx="3416043" cy="4270375"/>
          </a:xfrm>
          <a:prstGeom prst="rect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74254" y="274290"/>
            <a:ext cx="9422114" cy="5890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dirty="0"/>
              <a:t>Мотивация </a:t>
            </a:r>
            <a:r>
              <a:rPr lang="ru-RU" altLang="ru-RU" sz="3600" b="1" dirty="0" smtClean="0"/>
              <a:t>волонтеров: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67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а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81152"/>
            <a:ext cx="38100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36691" y="174244"/>
            <a:ext cx="9867921" cy="6439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Причины отказов </a:t>
            </a:r>
            <a:r>
              <a:rPr lang="ru-RU" sz="3600" b="1" dirty="0" smtClean="0"/>
              <a:t>волонтерам: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3607" y="1657240"/>
            <a:ext cx="6040193" cy="4486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Психическая нестабильность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Отсутствие четкой мотивации 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Нежелание следовать правилам программы 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Несоответствие др. требованиям программы (наличие судимости, непонимание роли и ответственности волонтера, отсутствие желания поддерживать ребенка в долгосрочных отношениях и др.)</a:t>
            </a:r>
          </a:p>
        </p:txBody>
      </p:sp>
    </p:spTree>
    <p:extLst>
      <p:ext uri="{BB962C8B-B14F-4D97-AF65-F5344CB8AC3E}">
        <p14:creationId xmlns:p14="http://schemas.microsoft.com/office/powerpoint/2010/main" val="1237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7662" y="83213"/>
            <a:ext cx="10078878" cy="7598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Долгосрочное исследование показало: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8314" y="1262130"/>
            <a:ext cx="5888092" cy="5511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из детского учреждения с растет  с ощущением  «Я ничей» </a:t>
            </a:r>
            <a:endParaRPr lang="ru-RU" sz="20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Выпускники видят себя «один против всех»  (общество не готово принимать </a:t>
            </a:r>
            <a:r>
              <a:rPr lang="ru-RU" sz="2000" dirty="0" smtClean="0">
                <a:solidFill>
                  <a:srgbClr val="002060"/>
                </a:solidFill>
              </a:rPr>
              <a:t>выпускников, </a:t>
            </a:r>
            <a:r>
              <a:rPr lang="ru-RU" sz="2000" dirty="0">
                <a:solidFill>
                  <a:srgbClr val="002060"/>
                </a:solidFill>
              </a:rPr>
              <a:t>им недоступно многое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Помещение в замещающую семью  (усыновление или опека) </a:t>
            </a:r>
            <a:r>
              <a:rPr lang="ru-RU" sz="2000" dirty="0" smtClean="0">
                <a:solidFill>
                  <a:srgbClr val="002060"/>
                </a:solidFill>
              </a:rPr>
              <a:t>приводит </a:t>
            </a:r>
            <a:r>
              <a:rPr lang="ru-RU" sz="2000" dirty="0">
                <a:solidFill>
                  <a:srgbClr val="002060"/>
                </a:solidFill>
              </a:rPr>
              <a:t>к тому, что ребенок начинает ощущать,  свою принадлежность « к семье»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Долгосрочные взаимоотношения с наставником  помогать детям ощутить что «они не одни»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Картинки по запросу ребенок со старш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06" y="2732537"/>
            <a:ext cx="4200313" cy="2782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5920" y="171745"/>
            <a:ext cx="10045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Дети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включаются в работу в школе,  боятся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испытаний, не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уверены в своих силах. 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-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 дети, в которых не верят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6" y="2145347"/>
            <a:ext cx="5563674" cy="417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8680" y="2939062"/>
            <a:ext cx="4803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Успеваемость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Вера в свои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силы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 конфликтов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8187" y="5657244"/>
            <a:ext cx="6921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“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Счастливые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дети – это всегда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труд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их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матери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”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63" y="827130"/>
            <a:ext cx="80295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9" y="1584983"/>
            <a:ext cx="7087538" cy="556742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Стихийное </a:t>
            </a:r>
            <a:r>
              <a:rPr lang="ru-R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волонтерство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не сможет помочь.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3200" b="1" dirty="0" smtClean="0">
                <a:latin typeface="+mn-lt"/>
              </a:rPr>
              <a:t>Системный подход, регулярность и ответственность 		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три важных составляющих 			успеха.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57" y="982218"/>
            <a:ext cx="4429456" cy="499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8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87" y="1247327"/>
            <a:ext cx="5662232" cy="52351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Наставничество предотвращает: 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0737" y="1247327"/>
            <a:ext cx="5051189" cy="538529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изъятие детей из кризисной кровной семьи  </a:t>
            </a: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возврат детей в систему государственной опеки</a:t>
            </a:r>
          </a:p>
          <a:p>
            <a:pPr marL="0" indent="0">
              <a:buNone/>
            </a:pPr>
            <a:endParaRPr lang="ru-RU" sz="36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 на семью! </a:t>
            </a:r>
            <a:endParaRPr lang="en-US" sz="3600" b="1" i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www.nastavniki.org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Картинки по запросу конфликт непоним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b="1176"/>
          <a:stretch/>
        </p:blipFill>
        <p:spPr bwMode="auto">
          <a:xfrm>
            <a:off x="1211687" y="2764425"/>
            <a:ext cx="5151503" cy="340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8139" y="1403797"/>
            <a:ext cx="5991476" cy="51257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Коммуникационная </a:t>
            </a:r>
            <a:r>
              <a:rPr lang="ru-RU" sz="2400" dirty="0">
                <a:solidFill>
                  <a:srgbClr val="002060"/>
                </a:solidFill>
              </a:rPr>
              <a:t>пропасть (если возрастные родители или родственная опека – бабушки и дедушки)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Отсутствие ролевых моделей (например, неполная семья)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Недостаток внимания ребенку (при наличии тяжело больного </a:t>
            </a:r>
            <a:r>
              <a:rPr lang="ru-RU" sz="2400" dirty="0" err="1">
                <a:solidFill>
                  <a:srgbClr val="002060"/>
                </a:solidFill>
              </a:rPr>
              <a:t>сиблинга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Ребенок с ОВЗ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Родители с ОВЗ у здорового ребенка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Дети мигрантов и др.</a:t>
            </a:r>
          </a:p>
        </p:txBody>
      </p:sp>
      <p:pic>
        <p:nvPicPr>
          <p:cNvPr id="9218" name="Picture 2" descr="Картинки по запросу родители инвал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13" y="2450344"/>
            <a:ext cx="4371179" cy="261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51527" y="321971"/>
            <a:ext cx="9870629" cy="592428"/>
          </a:xfrm>
          <a:prstGeom prst="roundRect">
            <a:avLst/>
          </a:prstGeom>
          <a:solidFill>
            <a:srgbClr val="006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Проблемы семей: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07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0820" y="388286"/>
            <a:ext cx="719121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7132" y="1867435"/>
            <a:ext cx="5460642" cy="37091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Страх непринятия и отвержения – «Я не такой, как все»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Тревога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будущее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«Все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отстой! Достало</a:t>
            </a: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!»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отсутствие </a:t>
            </a:r>
            <a:r>
              <a:rPr lang="ru-RU" sz="28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мотивации</a:t>
            </a:r>
          </a:p>
        </p:txBody>
      </p:sp>
      <p:pic>
        <p:nvPicPr>
          <p:cNvPr id="8194" name="Picture 2" descr="Картинки по запросу проблемы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28" y="1461908"/>
            <a:ext cx="4507293" cy="450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87132" y="388286"/>
            <a:ext cx="10071279" cy="5647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Проблемы детей: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877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53426" y="1188372"/>
            <a:ext cx="6001189" cy="4964509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72000" tIns="324000" rIns="72000" bIns="36000"/>
          <a:lstStyle/>
          <a:p>
            <a:pPr marL="342900" indent="-342900">
              <a:buSzPct val="10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Индивидуальный подход</a:t>
            </a: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Системность</a:t>
            </a: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Опора на положительное</a:t>
            </a: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Умение видеть потенциал и раскрывать сильные стороны</a:t>
            </a: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Уважение к личности каждого человека</a:t>
            </a: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Гибкость, открытость и непредвзятость во </a:t>
            </a:r>
            <a:r>
              <a:rPr lang="ru-RU" sz="2400" dirty="0" smtClean="0">
                <a:solidFill>
                  <a:srgbClr val="002060"/>
                </a:solidFill>
              </a:rPr>
              <a:t>взаимодействии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Наличие супервизора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53426" y="356498"/>
            <a:ext cx="10123160" cy="612934"/>
          </a:xfrm>
          <a:prstGeom prst="roundRect">
            <a:avLst>
              <a:gd name="adj" fmla="val 16667"/>
            </a:avLst>
          </a:prstGeom>
          <a:solidFill>
            <a:srgbClr val="007BA5"/>
          </a:solidFill>
          <a:ln w="19080">
            <a:solidFill>
              <a:srgbClr val="007BA5"/>
            </a:solidFill>
            <a:miter lim="800000"/>
            <a:headEnd/>
            <a:tailEnd/>
          </a:ln>
        </p:spPr>
        <p:txBody>
          <a:bodyPr wrap="square" lIns="90000" tIns="0" rIns="90000" bIns="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FFFFFF"/>
                </a:solidFill>
                <a:latin typeface="Myriad Pro" pitchFamily="34" charset="0"/>
              </a:rPr>
              <a:t>Основные принципы наставничества</a:t>
            </a:r>
          </a:p>
        </p:txBody>
      </p:sp>
      <p:pic>
        <p:nvPicPr>
          <p:cNvPr id="5" name="Picture 2" descr="\\IRINA\Shared\7_Фото и Видео\Фото с выставки\пары\10297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934" y="1974482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30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25980" y="1236374"/>
            <a:ext cx="6460431" cy="5309329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72000" tIns="324000" rIns="72000" bIns="36000"/>
          <a:lstStyle/>
          <a:p>
            <a:pPr marL="514350" indent="-514350">
              <a:spcAft>
                <a:spcPts val="1200"/>
              </a:spcAft>
              <a:buClr>
                <a:srgbClr val="002060"/>
              </a:buClr>
              <a:buSzPct val="100000"/>
              <a:buAutoNum type="arabicPeriod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Индивидуальное наставничество (у наставника – один подопечный)</a:t>
            </a:r>
          </a:p>
          <a:p>
            <a:pPr marL="514350" indent="-514350">
              <a:spcAft>
                <a:spcPts val="1200"/>
              </a:spcAft>
              <a:buClr>
                <a:srgbClr val="002060"/>
              </a:buClr>
              <a:buSzPct val="100000"/>
              <a:buAutoNum type="arabicPeriod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Наставник посещает ребенка не реже одного раза в неделю на протяжении длительного времени (не менее  одного года)</a:t>
            </a:r>
          </a:p>
          <a:p>
            <a:pPr marL="514350" indent="-514350">
              <a:spcAft>
                <a:spcPts val="1200"/>
              </a:spcAft>
              <a:buClr>
                <a:srgbClr val="002060"/>
              </a:buClr>
              <a:buSzPct val="100000"/>
              <a:buAutoNum type="arabicPeriod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000" b="1" dirty="0" err="1" smtClean="0">
                <a:solidFill>
                  <a:srgbClr val="002060"/>
                </a:solidFill>
              </a:rPr>
              <a:t>Супервизии</a:t>
            </a:r>
            <a:r>
              <a:rPr lang="ru-RU" sz="2000" b="1" dirty="0" smtClean="0">
                <a:solidFill>
                  <a:srgbClr val="002060"/>
                </a:solidFill>
              </a:rPr>
              <a:t> профессионального психолога, сбор обратной связи </a:t>
            </a:r>
          </a:p>
          <a:p>
            <a:pPr>
              <a:spcAft>
                <a:spcPts val="1200"/>
              </a:spcAft>
              <a:buClr>
                <a:srgbClr val="002060"/>
              </a:buClr>
              <a:buSzPct val="10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Родители</a:t>
            </a:r>
            <a:endParaRPr lang="ru-RU" sz="20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b="1" u="sng" dirty="0">
                <a:solidFill>
                  <a:srgbClr val="002060"/>
                </a:solidFill>
              </a:rPr>
              <a:t>принимают все основополагающие решения </a:t>
            </a:r>
            <a:r>
              <a:rPr lang="ru-RU" dirty="0">
                <a:solidFill>
                  <a:srgbClr val="002060"/>
                </a:solidFill>
              </a:rPr>
              <a:t>относительно настоящего и будущего ребенка,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dirty="0">
                <a:solidFill>
                  <a:srgbClr val="002060"/>
                </a:solidFill>
              </a:rPr>
              <a:t>являются юридическими представителями ребенка перед обществом, государством и законом.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1841679" y="272475"/>
            <a:ext cx="9818637" cy="612934"/>
          </a:xfrm>
          <a:prstGeom prst="roundRect">
            <a:avLst>
              <a:gd name="adj" fmla="val 16667"/>
            </a:avLst>
          </a:prstGeom>
          <a:solidFill>
            <a:srgbClr val="007BA5"/>
          </a:solidFill>
          <a:ln w="19080">
            <a:solidFill>
              <a:srgbClr val="007BA5"/>
            </a:solidFill>
            <a:miter lim="800000"/>
            <a:headEnd/>
            <a:tailEnd/>
          </a:ln>
        </p:spPr>
        <p:txBody>
          <a:bodyPr wrap="square" lIns="90000" tIns="0" rIns="90000" bIns="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FFFFFF"/>
                </a:solidFill>
                <a:latin typeface="Myriad Pro" pitchFamily="34" charset="0"/>
              </a:rPr>
              <a:t>Технология наставничества</a:t>
            </a:r>
            <a:endParaRPr lang="ru-RU" sz="3600" b="1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4098" name="Picture 2" descr="Картинки по запросу роди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41" y="2020270"/>
            <a:ext cx="4337175" cy="374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67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47198" y="1075576"/>
            <a:ext cx="6653613" cy="5521625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72000" tIns="324000" rIns="72000" bIns="36000"/>
          <a:lstStyle/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Получение запроса от </a:t>
            </a:r>
            <a:r>
              <a:rPr lang="ru-RU" sz="2400" dirty="0" smtClean="0">
                <a:solidFill>
                  <a:srgbClr val="002060"/>
                </a:solidFill>
              </a:rPr>
              <a:t>семьи;</a:t>
            </a:r>
            <a:endParaRPr lang="ru-RU" sz="24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Знакомство куратора с родителями/опекунами и </a:t>
            </a:r>
            <a:r>
              <a:rPr lang="ru-RU" sz="2400" dirty="0" smtClean="0">
                <a:solidFill>
                  <a:srgbClr val="002060"/>
                </a:solidFill>
              </a:rPr>
              <a:t>ребенком;</a:t>
            </a:r>
            <a:endParaRPr lang="ru-RU" sz="24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Подбор </a:t>
            </a:r>
            <a:r>
              <a:rPr lang="ru-RU" sz="2400" dirty="0" smtClean="0">
                <a:solidFill>
                  <a:srgbClr val="002060"/>
                </a:solidFill>
              </a:rPr>
              <a:t>наставника;</a:t>
            </a:r>
            <a:endParaRPr lang="ru-RU" sz="24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Знакомство наставника с родителями/опекунами;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Знакомство с ребенком;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Формирование пары «наставник-ребенок</a:t>
            </a:r>
            <a:r>
              <a:rPr lang="ru-RU" sz="2400" dirty="0" smtClean="0">
                <a:solidFill>
                  <a:srgbClr val="002060"/>
                </a:solidFill>
              </a:rPr>
              <a:t>»;</a:t>
            </a:r>
            <a:endParaRPr lang="ru-RU" sz="24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Дальнейшее сопровождение пары «наставник-ребенок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1777285" y="269695"/>
            <a:ext cx="10097036" cy="612934"/>
          </a:xfrm>
          <a:prstGeom prst="roundRect">
            <a:avLst>
              <a:gd name="adj" fmla="val 16667"/>
            </a:avLst>
          </a:prstGeom>
          <a:solidFill>
            <a:srgbClr val="007BA5"/>
          </a:solidFill>
          <a:ln w="19080">
            <a:solidFill>
              <a:srgbClr val="007BA5"/>
            </a:solidFill>
            <a:miter lim="800000"/>
            <a:headEnd/>
            <a:tailEnd/>
          </a:ln>
        </p:spPr>
        <p:txBody>
          <a:bodyPr wrap="square" lIns="90000" tIns="0" rIns="90000" bIns="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FFFFFF"/>
                </a:solidFill>
                <a:latin typeface="Myriad Pro" pitchFamily="34" charset="0"/>
              </a:rPr>
              <a:t>Схема работы с семьей:</a:t>
            </a:r>
          </a:p>
        </p:txBody>
      </p:sp>
      <p:pic>
        <p:nvPicPr>
          <p:cNvPr id="2050" name="Picture 2" descr="Картинки по запросу 3 руки на рук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 b="10231"/>
          <a:stretch/>
        </p:blipFill>
        <p:spPr bwMode="auto">
          <a:xfrm>
            <a:off x="8216721" y="2592832"/>
            <a:ext cx="3657600" cy="24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81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3900" b="1" smtClean="0">
                <a:solidFill>
                  <a:srgbClr val="002060"/>
                </a:solidFill>
              </a:rPr>
              <a:t>Анкетирование и интервьюирование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Формальные сведения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История семьи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Личностные качества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Криминальная информация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Информация о здоровье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Образовательная информация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Опыт работы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Опыт работы с детьми</a:t>
            </a:r>
          </a:p>
          <a:p>
            <a:endParaRPr lang="ru-RU" dirty="0"/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3900" b="1" smtClean="0">
                <a:solidFill>
                  <a:srgbClr val="002060"/>
                </a:solidFill>
              </a:rPr>
              <a:t>Хобби и интересы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Мотивация, пожелания к паре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3900" b="1" smtClean="0">
                <a:solidFill>
                  <a:srgbClr val="002060"/>
                </a:solidFill>
              </a:rPr>
              <a:t>Психологическое тестирование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Личность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Межличностные отношения,       особенности поведения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Эмоциональная сфера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mtClean="0">
                <a:solidFill>
                  <a:srgbClr val="002060"/>
                </a:solidFill>
              </a:rPr>
              <a:t> Проективные методики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731692"/>
            <a:ext cx="10219385" cy="5924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Диагностика и отбор </a:t>
            </a:r>
            <a:r>
              <a:rPr lang="ru-RU" sz="3600" b="1" dirty="0" smtClean="0"/>
              <a:t>волонтеров: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95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29555" y="1209155"/>
            <a:ext cx="4868213" cy="5261020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lIns="72000" tIns="324000" rIns="72000" bIns="36000"/>
          <a:lstStyle/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3200" b="1" dirty="0">
                <a:solidFill>
                  <a:srgbClr val="002060"/>
                </a:solidFill>
              </a:rPr>
              <a:t>Роль наставника: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800" b="1" u="sng" dirty="0">
                <a:solidFill>
                  <a:srgbClr val="002060"/>
                </a:solidFill>
              </a:rPr>
              <a:t>помощь родителям </a:t>
            </a:r>
            <a:r>
              <a:rPr lang="ru-RU" sz="2800" dirty="0">
                <a:solidFill>
                  <a:srgbClr val="002060"/>
                </a:solidFill>
              </a:rPr>
              <a:t>в воспитании, развитии и обучении их </a:t>
            </a:r>
            <a:r>
              <a:rPr lang="ru-RU" sz="2800" dirty="0" smtClean="0">
                <a:solidFill>
                  <a:srgbClr val="002060"/>
                </a:solidFill>
              </a:rPr>
              <a:t>ребенка;</a:t>
            </a:r>
            <a:endParaRPr lang="ru-RU" sz="28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дружба с ребенком;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организация досуга ребенка, отвечающего целям наставнической </a:t>
            </a:r>
            <a:r>
              <a:rPr lang="ru-RU" sz="2800" dirty="0" smtClean="0">
                <a:solidFill>
                  <a:srgbClr val="002060"/>
                </a:solidFill>
              </a:rPr>
              <a:t>деятельности</a:t>
            </a: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ru-RU" sz="2800" dirty="0" smtClean="0">
                <a:solidFill>
                  <a:srgbClr val="002060"/>
                </a:solidFill>
              </a:rPr>
              <a:t>Чувство безопасности, нужности </a:t>
            </a:r>
            <a:r>
              <a:rPr lang="ru-RU" sz="2800" dirty="0" err="1" smtClean="0">
                <a:solidFill>
                  <a:srgbClr val="002060"/>
                </a:solidFill>
              </a:rPr>
              <a:t>изначимости</a:t>
            </a:r>
            <a:endParaRPr lang="ru-RU" sz="2800" dirty="0">
              <a:solidFill>
                <a:srgbClr val="002060"/>
              </a:solidFill>
            </a:endParaRPr>
          </a:p>
          <a:p>
            <a:pPr marL="174625" indent="-174625">
              <a:spcAft>
                <a:spcPts val="1200"/>
              </a:spcAft>
              <a:buClr>
                <a:srgbClr val="002060"/>
              </a:buClr>
              <a:buSzPct val="100000"/>
              <a:buFont typeface="Arial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Картинки по запросу наставник ребенк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4" y="1996224"/>
            <a:ext cx="5528596" cy="3686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2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712</Words>
  <Application>Microsoft Office PowerPoint</Application>
  <PresentationFormat>Широкоэкранный</PresentationFormat>
  <Paragraphs>125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MS Gothic</vt:lpstr>
      <vt:lpstr>Arial</vt:lpstr>
      <vt:lpstr>Calibri</vt:lpstr>
      <vt:lpstr>Calibri Light</vt:lpstr>
      <vt:lpstr>Courier New</vt:lpstr>
      <vt:lpstr>Franklin Gothic Medium Cond</vt:lpstr>
      <vt:lpstr>Myriad Pro</vt:lpstr>
      <vt:lpstr>Times New Roman</vt:lpstr>
      <vt:lpstr>Wingdings</vt:lpstr>
      <vt:lpstr>Wingdings 3</vt:lpstr>
      <vt:lpstr>Тема Office</vt:lpstr>
      <vt:lpstr>   Наставничество, как социальная технология профилактики  вторичного сиротства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Стихийное волонтерство не сможет помочь. Системный подход, регулярность и ответственность   – три важных составляющих    успеха. </vt:lpstr>
      <vt:lpstr>Наставничество предотвращает: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polustris@gmail.com</cp:lastModifiedBy>
  <cp:revision>91</cp:revision>
  <dcterms:created xsi:type="dcterms:W3CDTF">2016-10-20T11:50:51Z</dcterms:created>
  <dcterms:modified xsi:type="dcterms:W3CDTF">2017-04-20T07:58:16Z</dcterms:modified>
</cp:coreProperties>
</file>